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320" r:id="rId2"/>
    <p:sldId id="257" r:id="rId3"/>
    <p:sldId id="317" r:id="rId4"/>
    <p:sldId id="318" r:id="rId5"/>
    <p:sldId id="321" r:id="rId6"/>
    <p:sldId id="326" r:id="rId7"/>
    <p:sldId id="325" r:id="rId8"/>
    <p:sldId id="327" r:id="rId9"/>
    <p:sldId id="328" r:id="rId10"/>
    <p:sldId id="324" r:id="rId11"/>
    <p:sldId id="323" r:id="rId12"/>
    <p:sldId id="322" r:id="rId13"/>
    <p:sldId id="329" r:id="rId14"/>
    <p:sldId id="292" r:id="rId15"/>
    <p:sldId id="293" r:id="rId16"/>
    <p:sldId id="315" r:id="rId17"/>
    <p:sldId id="298" r:id="rId18"/>
    <p:sldId id="300" r:id="rId19"/>
    <p:sldId id="268" r:id="rId20"/>
    <p:sldId id="330" r:id="rId21"/>
    <p:sldId id="331" r:id="rId22"/>
    <p:sldId id="276" r:id="rId23"/>
    <p:sldId id="299" r:id="rId24"/>
    <p:sldId id="316" r:id="rId25"/>
    <p:sldId id="332" r:id="rId26"/>
    <p:sldId id="31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86763B-9283-4024-99A0-70D948E203F4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9A2909-FFC5-451D-9D16-2595ACA07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41F556-1E6D-4885-94E0-C8F270A3927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•"/>
              <a:defRPr/>
            </a:pPr>
            <a:endParaRPr lang="ru-RU" sz="3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4124F-C176-4384-82CE-9D45B7AA6F5A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1218-13A1-466C-83E9-487FAE225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6E96-5EE0-4E59-B517-C2550C8BF633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4982-B70F-4360-A267-777D4DD97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7CF8-537F-4027-8C91-B07D30E65636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D4B7-9496-43E7-AEF2-F640269CC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37D0C-E21B-408E-B279-93D6096D80E3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ED89-24F8-42A6-AB9B-EE0E51FC7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93A7D-37C9-4277-891E-240FC0CBDB72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BC206-279A-4142-88D5-545FD886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0466-F7A9-49FD-9C61-C13D28033EF1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AAE5-2C7F-4A54-9C59-1D9A5C204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A755-0926-4100-AED9-AE9006567D1C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772A8-F391-45D1-8BB0-A990491D8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4FC4-30E8-482F-8701-3E7EF2C6E1B6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959C0-5BCC-49E4-8F8A-D54E8B90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388CA-C5CD-4CB6-AD9B-F1F85163BC66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6BEE-E42A-4710-8B36-ED4195060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2DD3-CC20-4FB3-9AED-A5E744BD78A9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FDC1-4946-4F2F-BA08-95F706475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96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96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5FA1726-4ADA-4368-AA18-C933A1B0D106}" type="datetimeFigureOut">
              <a:rPr lang="ru-RU"/>
              <a:pPr>
                <a:defRPr/>
              </a:pPr>
              <a:t>20.12.2013</a:t>
            </a:fld>
            <a:endParaRPr lang="ru-RU"/>
          </a:p>
        </p:txBody>
      </p:sp>
      <p:sp>
        <p:nvSpPr>
          <p:cNvPr id="696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1935546-A22D-4ACE-967B-28058D0B4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ds2394.mskobr.ru/news/moskvichi_s_rozhdeniya_za_bezopasnost_dorozhnogo_dvizheniya1/" TargetMode="External"/><Relationship Id="rId13" Type="http://schemas.openxmlformats.org/officeDocument/2006/relationships/hyperlink" Target="http://www.geriatricsclub.com/16/olympic-torch-cartoon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ww.unde.ru/img.php?src=Ildviz3.jpg" TargetMode="External"/><Relationship Id="rId12" Type="http://schemas.openxmlformats.org/officeDocument/2006/relationships/hyperlink" Target="http://swteam.info/foto/sports/9610-put-olimpijskogo-fakela-v-vankuvere-28-foto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hyperlink" Target="http://freelance.ru/img/portfolio/big/131738.jpg" TargetMode="External"/><Relationship Id="rId11" Type="http://schemas.openxmlformats.org/officeDocument/2006/relationships/hyperlink" Target="http://www.ossetians.com/rus/news.php?newsid=627" TargetMode="External"/><Relationship Id="rId5" Type="http://schemas.openxmlformats.org/officeDocument/2006/relationships/hyperlink" Target="http://go.mail.ru/" TargetMode="External"/><Relationship Id="rId10" Type="http://schemas.openxmlformats.org/officeDocument/2006/relationships/hyperlink" Target="http://900igr.net/kartinki/khimija/CHjornaja-metallurgija/004-CHernaja-metallurgija.html" TargetMode="External"/><Relationship Id="rId4" Type="http://schemas.openxmlformats.org/officeDocument/2006/relationships/hyperlink" Target="http://go.mail.ru/smallgames.ws" TargetMode="External"/><Relationship Id="rId9" Type="http://schemas.openxmlformats.org/officeDocument/2006/relationships/hyperlink" Target="http://localism.com/oh/gahanna" TargetMode="External"/><Relationship Id="rId14" Type="http://schemas.openxmlformats.org/officeDocument/2006/relationships/hyperlink" Target="http://vsyaanimaciya.ru/photo/50-0-381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C000"/>
                </a:solidFill>
                <a:effectLst/>
              </a:rPr>
              <a:t>Классный час:</a:t>
            </a:r>
            <a:r>
              <a:rPr lang="ru-RU" smtClean="0">
                <a:solidFill>
                  <a:srgbClr val="FFC000"/>
                </a:solidFill>
                <a:effectLst/>
              </a:rPr>
              <a:t/>
            </a:r>
            <a:br>
              <a:rPr lang="ru-RU" smtClean="0">
                <a:solidFill>
                  <a:srgbClr val="FFC000"/>
                </a:solidFill>
                <a:effectLst/>
              </a:rPr>
            </a:br>
            <a:endParaRPr lang="ru-RU" smtClean="0">
              <a:effectLst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30725"/>
          </a:xfrm>
        </p:spPr>
        <p:txBody>
          <a:bodyPr/>
          <a:lstStyle/>
          <a:p>
            <a:pPr algn="ctr">
              <a:lnSpc>
                <a:spcPct val="200000"/>
              </a:lnSpc>
              <a:buFont typeface="Wingdings" pitchFamily="2" charset="2"/>
              <a:buNone/>
            </a:pPr>
            <a:r>
              <a:rPr lang="ru-RU" sz="4800" b="1" smtClean="0">
                <a:solidFill>
                  <a:srgbClr val="FFC000"/>
                </a:solidFill>
                <a:effectLst/>
              </a:rPr>
              <a:t>«Правила нашей безопасности»</a:t>
            </a:r>
          </a:p>
          <a:p>
            <a:pPr algn="r">
              <a:buFont typeface="Wingdings" pitchFamily="2" charset="2"/>
              <a:buNone/>
            </a:pPr>
            <a:endParaRPr lang="ru-RU" sz="1800" b="1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endParaRPr lang="ru-RU" sz="1800" b="1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r>
              <a:rPr lang="ru-RU" sz="1800" b="1" smtClean="0">
                <a:solidFill>
                  <a:srgbClr val="FFC000"/>
                </a:solidFill>
                <a:effectLst/>
              </a:rPr>
              <a:t>МБОУ СОШ с.Дзуарикау</a:t>
            </a:r>
          </a:p>
          <a:p>
            <a:pPr algn="r">
              <a:buFont typeface="Wingdings" pitchFamily="2" charset="2"/>
              <a:buNone/>
            </a:pPr>
            <a:r>
              <a:rPr lang="ru-RU" sz="1800" b="1" smtClean="0">
                <a:solidFill>
                  <a:srgbClr val="FFC000"/>
                </a:solidFill>
                <a:effectLst/>
              </a:rPr>
              <a:t>Кл.руководитель 5 класса Кочиева Б.И.</a:t>
            </a:r>
          </a:p>
          <a:p>
            <a:pPr algn="r">
              <a:buFont typeface="Wingdings" pitchFamily="2" charset="2"/>
              <a:buNone/>
            </a:pPr>
            <a:r>
              <a:rPr lang="ru-RU" sz="1800" b="1" smtClean="0">
                <a:solidFill>
                  <a:srgbClr val="FFC000"/>
                </a:solidFill>
                <a:effectLst/>
              </a:rPr>
              <a:t>5 сентября 2013г.</a:t>
            </a:r>
          </a:p>
          <a:p>
            <a:pPr algn="r">
              <a:buFont typeface="Wingdings" pitchFamily="2" charset="2"/>
              <a:buNone/>
            </a:pPr>
            <a:endParaRPr lang="ru-RU" sz="1800" smtClean="0">
              <a:solidFill>
                <a:srgbClr val="FFC000"/>
              </a:solidFill>
              <a:effectLst/>
            </a:endParaRPr>
          </a:p>
          <a:p>
            <a:pPr algn="r"/>
            <a:endParaRPr lang="ru-RU" sz="1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608512" cy="53657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Запомните!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Ожидая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транспорт на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остановке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нельзя выходить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на проезжую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часть.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Это очень опасно! </a:t>
            </a:r>
            <a:endParaRPr lang="ru-RU" sz="3600" b="1" dirty="0">
              <a:effectLst/>
            </a:endParaRPr>
          </a:p>
        </p:txBody>
      </p:sp>
      <p:pic>
        <p:nvPicPr>
          <p:cNvPr id="12292" name="Picture 8" descr="1317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5888" y="2284413"/>
            <a:ext cx="2943225" cy="3162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C000"/>
                </a:solidFill>
                <a:effectLst/>
              </a:rPr>
              <a:t>Отгадайте загадку: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effectLst/>
              </a:rPr>
              <a:t>                                      </a:t>
            </a:r>
            <a:r>
              <a:rPr lang="ru-RU" sz="2400" b="1" smtClean="0">
                <a:effectLst/>
              </a:rPr>
              <a:t>Он имеет по три глаза,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По три с каждой стороны.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И хотя еще ни разу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Не смотрел он всеми сразу –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Все глаза ему нужны.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Он висит тут с давних пор.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И на всех глядит в упор.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Что же это?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513"/>
            <a:ext cx="3779838" cy="50784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красный свет - </a:t>
            </a:r>
            <a:r>
              <a:rPr lang="ru-RU" b="1" dirty="0" smtClean="0"/>
              <a:t>дороги дальше нет!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желтый свет </a:t>
            </a:r>
            <a:r>
              <a:rPr lang="ru-RU" b="1" dirty="0" smtClean="0"/>
              <a:t>– будь готов и жди;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зеленый свет </a:t>
            </a:r>
            <a:r>
              <a:rPr lang="ru-RU" b="1" dirty="0" smtClean="0"/>
              <a:t>- препятствий нет, смело в путь иди.</a:t>
            </a:r>
            <a:br>
              <a:rPr lang="ru-RU" b="1" dirty="0" smtClean="0"/>
            </a:br>
            <a:endParaRPr lang="ru-RU" b="1" dirty="0" smtClean="0"/>
          </a:p>
          <a:p>
            <a:pPr>
              <a:defRPr/>
            </a:pPr>
            <a:endParaRPr lang="ru-RU" b="1" dirty="0"/>
          </a:p>
        </p:txBody>
      </p:sp>
      <p:pic>
        <p:nvPicPr>
          <p:cNvPr id="14340" name="Picture 3" descr="D:\My documents\Desktop\C09-33-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765175"/>
            <a:ext cx="4573588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H="1">
            <a:off x="8686800" y="3357563"/>
            <a:ext cx="277813" cy="27733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effectLst/>
              </a:rPr>
              <a:t>Пожарная безопасность</a:t>
            </a:r>
            <a:endParaRPr lang="ru-RU" smtClean="0">
              <a:solidFill>
                <a:srgbClr val="FF0000"/>
              </a:solidFill>
              <a:effectLst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  <a:effectLst/>
              </a:rPr>
              <a:t>   Пожар </a:t>
            </a:r>
            <a:r>
              <a:rPr lang="ru-RU" b="1" smtClean="0">
                <a:solidFill>
                  <a:srgbClr val="FFC000"/>
                </a:solidFill>
                <a:effectLst/>
              </a:rPr>
              <a:t>– это стихийное распространение огня, вышедшего из-под контроля человека.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ru-RU" b="1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r>
              <a:rPr lang="ru-RU" sz="2800" b="1" smtClean="0">
                <a:solidFill>
                  <a:srgbClr val="FFC000"/>
                </a:solidFill>
                <a:effectLst/>
              </a:rPr>
              <a:t>словарь С.И.Ожегова</a:t>
            </a:r>
          </a:p>
          <a:p>
            <a:pPr algn="r">
              <a:buFont typeface="Wingdings" pitchFamily="2" charset="2"/>
              <a:buNone/>
            </a:pPr>
            <a:endParaRPr lang="ru-RU" b="1" smtClean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8229600" cy="647700"/>
          </a:xfrm>
          <a:noFill/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C000"/>
                </a:solidFill>
                <a:effectLst/>
              </a:rPr>
              <a:t>Огонь – друг. </a:t>
            </a:r>
          </a:p>
        </p:txBody>
      </p:sp>
      <p:pic>
        <p:nvPicPr>
          <p:cNvPr id="4" name="Picture 7" descr="pozarniki_zal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24479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D:\My documents\Desktop\c7852082460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981075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D:\My documents\Desktop\a_chilly_winter_day_with_snow_falling_on_the_roof_of_a_house_0515-1005-2304-4125_S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3429000"/>
            <a:ext cx="23955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D:\My documents\Desktop\2c0672a8-395e-4769-9834-6b70b3da12c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284538"/>
            <a:ext cx="25193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3375"/>
            <a:ext cx="7772400" cy="1008063"/>
          </a:xfrm>
          <a:noFill/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C000"/>
                </a:solidFill>
                <a:effectLst/>
              </a:rPr>
              <a:t>Огонь – символ. </a:t>
            </a:r>
          </a:p>
        </p:txBody>
      </p:sp>
      <p:pic>
        <p:nvPicPr>
          <p:cNvPr id="17411" name="Picture 5" descr="D:\My documents\Desktop\gazdan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35290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D:\My documents\Desktop\1260203294_1260163992_olympic_flame_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636838"/>
            <a:ext cx="4105275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D:\My documents\Desktop\olympic-to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88913"/>
            <a:ext cx="1203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91200"/>
            <a:ext cx="9144000" cy="1143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effectLst/>
              </a:rPr>
              <a:t>Очень опасна разбушевавшаяся огненная стихия – ПОЖАР. При пожаре сгорают вещи, квартиры, дома, леса, а главное – гибнут люди. Как же возникают пожары? </a:t>
            </a:r>
          </a:p>
        </p:txBody>
      </p:sp>
      <p:pic>
        <p:nvPicPr>
          <p:cNvPr id="18435" name="Picture 3" descr="MPj040747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46799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233363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1042988" y="188913"/>
            <a:ext cx="6049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C000"/>
                </a:solidFill>
              </a:rPr>
              <a:t>Огонь – враг</a:t>
            </a:r>
            <a:endParaRPr lang="ru-RU" sz="4800"/>
          </a:p>
        </p:txBody>
      </p:sp>
      <p:pic>
        <p:nvPicPr>
          <p:cNvPr id="18438" name="Picture 6" descr="D:\My documents\Desktop\0003-020-Tili-b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509963"/>
            <a:ext cx="4824413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8" fill="hold"/>
                                        <p:tgtEl>
                                          <p:spTgt spid="60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4813"/>
            <a:ext cx="6119813" cy="792162"/>
          </a:xfrm>
          <a:noFill/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C000"/>
                </a:solidFill>
                <a:effectLst/>
              </a:rPr>
              <a:t>Причины пожара:</a:t>
            </a:r>
          </a:p>
        </p:txBody>
      </p:sp>
      <p:pic>
        <p:nvPicPr>
          <p:cNvPr id="60419" name="Picture 6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781300"/>
            <a:ext cx="1612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84213" y="1420813"/>
            <a:ext cx="6767512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неосторожное обращение с огнём;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нарушение правил эксплуатации электроприборов и электрооборудования;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замыкание электропроводки;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оставленные костры;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утечка газа;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оставленная свечка;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невнимательность в обращении с пиротехническими средствами.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C000"/>
                </a:solidFill>
                <a:effectLst/>
              </a:rPr>
              <a:t>Будь осторожен с открытым огнём!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467995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С открытым огнём обращаться опасно!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Не жги ты ни свечки, ни спички напрасно,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А если зажёг – никуда не роняй: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Прожорливо пламя горячее, знай!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Но если случилось свечу уронить,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Бросайся огонь без заминки тушить: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Материей плотной, тяжёлой накрой,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А после залей поскорее водой</a:t>
            </a:r>
            <a:r>
              <a:rPr lang="ru-RU" sz="2400" dirty="0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62468" name="Picture 6" descr="Рисунок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2888" y="1700213"/>
            <a:ext cx="3821112" cy="4213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00" decel="100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0" decel="100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700" decel="100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700" decel="100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Инструктаж по пожарной безопасности</a:t>
            </a:r>
          </a:p>
          <a:p>
            <a:pPr algn="ctr">
              <a:spcBef>
                <a:spcPct val="50000"/>
              </a:spcBef>
            </a:pPr>
            <a:r>
              <a:rPr lang="ru-RU" sz="2800" i="1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6111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ПРАВИЛА БЕЗОПАСНОГО ПОВЕДЕНИЯ ПРИ ПОЖАРАХ.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23850" y="1905000"/>
            <a:ext cx="88201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Сохраняйте спокойствие; 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Немедленно покинуть здание,</a:t>
            </a:r>
          </a:p>
          <a:p>
            <a:pPr eaLnBrk="0" hangingPunct="0"/>
            <a:r>
              <a:rPr lang="ru-RU" sz="2000" b="1">
                <a:ea typeface="Calibri" pitchFamily="34" charset="0"/>
                <a:cs typeface="Times New Roman" pitchFamily="18" charset="0"/>
              </a:rPr>
              <a:t>используя для этого основные и запасные выходы;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Оповестить окружающих об опасности;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Сообщить о пожаре в пожарную часть 01;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Если очаг пожара небольшой, до прибытия пожарной команды попытайтесь потушить его имеющимися подручными средствами;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Проходя через горящие помещения, накройтесь с головой мокрой материей;</a:t>
            </a:r>
          </a:p>
        </p:txBody>
      </p:sp>
      <p:pic>
        <p:nvPicPr>
          <p:cNvPr id="21509" name="Picture 5" descr="122175879309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052513"/>
            <a:ext cx="20701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229600" cy="565467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C000"/>
                </a:solidFill>
                <a:effectLst/>
              </a:rPr>
              <a:t>Цель</a:t>
            </a:r>
            <a:r>
              <a:rPr lang="ru-RU" smtClean="0">
                <a:solidFill>
                  <a:srgbClr val="FFC000"/>
                </a:solidFill>
                <a:effectLst/>
              </a:rPr>
              <a:t>:  Изучить  правила  безопасности поведения в быту и на улице.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ru-RU" b="1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C000"/>
                </a:solidFill>
                <a:effectLst/>
              </a:rPr>
              <a:t>Задачи: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FFC000"/>
                </a:solidFill>
                <a:effectLst/>
              </a:rPr>
              <a:t>1. Ознакомление с видами опасности.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FFC000"/>
                </a:solidFill>
                <a:effectLst/>
              </a:rPr>
              <a:t>2. Выявление опасных мест на пути из дома в школу.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FFC000"/>
                </a:solidFill>
                <a:effectLst/>
              </a:rPr>
              <a:t>3. Научить видеть источник опасности, предугадывать ее, устранять причины.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ru-RU" sz="2800" smtClean="0">
              <a:solidFill>
                <a:srgbClr val="FFC000"/>
              </a:solidFill>
              <a:effectLst/>
            </a:endParaRPr>
          </a:p>
          <a:p>
            <a:pPr lvl="1" eaLnBrk="1" hangingPunct="1">
              <a:buFontTx/>
              <a:buNone/>
            </a:pPr>
            <a:endParaRPr lang="ru-RU" smtClean="0">
              <a:solidFill>
                <a:srgbClr val="FFC000"/>
              </a:solidFill>
              <a:effectLst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endParaRPr lang="ru-RU" smtClean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1420813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ПРАВИЛА БЕЗОПАСНОГО ПОВЕДЕНИЯ ПРИ ПОЖАРАХ.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0" y="836613"/>
            <a:ext cx="6804025" cy="52943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через задымлённые помещения двигайтесь ползком  или пригнувшись – меньше вероятность задохнуться в дыму;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Если на вас загорелась одежда, не пытайтесь бежать, а постарайтесь сбить пламя, перекатываясь на полу, или, если есть возможность, затушить водой;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Для защиты от продуктов горения дышите через влажный платок, ткань;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При выходе из здания по задымлённой лестнице продвигайтесь вдоль стены.</a:t>
            </a:r>
          </a:p>
        </p:txBody>
      </p:sp>
      <p:pic>
        <p:nvPicPr>
          <p:cNvPr id="22532" name="Picture 5" descr="1221758793095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5463" y="2492375"/>
            <a:ext cx="1905000" cy="167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7813"/>
            <a:ext cx="8964612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ПРАВИЛА БЕЗОПАСНОГО ПОВЕДЕНИЯ ПРИ ПОЖАРАХ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5795963" cy="493395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/>
              </a:rPr>
              <a:t>Если выйти из помещения невозможно, заткните все зазоры под дверьми мокрыми тряпками; наполните водой ванну и другие большие емкости облейте пол и двери водой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b="1" dirty="0" smtClean="0"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/>
              <a:t>Отключи газ, электроэнергию, закрой окна и двери</a:t>
            </a:r>
            <a:endParaRPr lang="ru-RU" sz="2400" dirty="0">
              <a:effectLst/>
            </a:endParaRPr>
          </a:p>
        </p:txBody>
      </p:sp>
      <p:pic>
        <p:nvPicPr>
          <p:cNvPr id="23556" name="Picture 4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97425"/>
            <a:ext cx="1800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76417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149725"/>
            <a:ext cx="24844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C:\Users\Asus\Desktop\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908050"/>
            <a:ext cx="25193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100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 </a:t>
            </a: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</a:t>
            </a:r>
            <a:r>
              <a:rPr lang="ru-RU" sz="2800" b="1">
                <a:solidFill>
                  <a:srgbClr val="FF0000"/>
                </a:solidFill>
              </a:rPr>
              <a:t>Правила Обращения с бытовым газом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179388" y="1484313"/>
            <a:ext cx="46799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Если в вашем доме есть газовая плита, помните </a:t>
            </a:r>
            <a:r>
              <a:rPr lang="ru-RU" sz="2800" b="1">
                <a:solidFill>
                  <a:srgbClr val="FF0000"/>
                </a:solidFill>
              </a:rPr>
              <a:t>бытовой газ взрывоопасен</a:t>
            </a:r>
            <a:r>
              <a:rPr lang="ru-RU" sz="2800"/>
              <a:t>: смешиваясь с воздухом может взорваться от зажженной спички, от икры при включении электроприборов, от любого огня. </a:t>
            </a:r>
          </a:p>
        </p:txBody>
      </p:sp>
      <p:pic>
        <p:nvPicPr>
          <p:cNvPr id="7" name="Picture 6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557338"/>
            <a:ext cx="38290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893175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Правила обращения с бытовым газом</a:t>
            </a:r>
            <a:endParaRPr lang="ru-RU" sz="2800" b="1" dirty="0">
              <a:solidFill>
                <a:srgbClr val="A50021"/>
              </a:solidFill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4313"/>
            <a:ext cx="6300788" cy="5113337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</a:rPr>
              <a:t>Если вы почувствовали запах газа – </a:t>
            </a:r>
            <a:r>
              <a:rPr lang="ru-RU" sz="2000" dirty="0" smtClean="0"/>
              <a:t>сладковатый запах ,кислой капусты или другой любой запах  – </a:t>
            </a:r>
            <a:r>
              <a:rPr lang="ru-RU" sz="2000" dirty="0" smtClean="0">
                <a:solidFill>
                  <a:srgbClr val="FF0000"/>
                </a:solidFill>
              </a:rPr>
              <a:t>сделайте следующее: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не включайте свет или электроприборы, не зажигайте спичек;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немедленно откройте все окна на кухне;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закройте все краны плиты;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позовите кого-нибудь из взрослых: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не пользуйте плитой, пока специалисты не устранять неисправность.</a:t>
            </a:r>
            <a:endParaRPr lang="ru-RU" sz="2000" dirty="0"/>
          </a:p>
        </p:txBody>
      </p:sp>
      <p:pic>
        <p:nvPicPr>
          <p:cNvPr id="25604" name="Picture 4" descr="2647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708275"/>
            <a:ext cx="24479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7813"/>
            <a:ext cx="8964612" cy="919162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>Правила обращения с электроприборами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5410200" cy="4862512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включайте и выключайте прибор при помощи специального выключателя;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старайтесь реже выдергивать вилку из розетки;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если при включении электроприбора появляются искры или запах горящей резины, пластика – немедленно выключите его, выдернув вилку из розетки рукой, обмотанной сухой тряпкой;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не пытайтесь сами починить сломавшийся прибор и не включайте его снова;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не играйте с электроприборами, не тяните за шнур, особенно если он включен в сеть.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1800" dirty="0"/>
          </a:p>
        </p:txBody>
      </p:sp>
      <p:pic>
        <p:nvPicPr>
          <p:cNvPr id="26628" name="Picture 4" descr="fin09b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30938" y="2205038"/>
            <a:ext cx="2589212" cy="2613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387350"/>
            <a:ext cx="3322637" cy="4321175"/>
          </a:xfrm>
        </p:spPr>
        <p:txBody>
          <a:bodyPr/>
          <a:lstStyle/>
          <a:p>
            <a:pPr algn="l">
              <a:defRPr/>
            </a:pPr>
            <a:r>
              <a:rPr lang="ru-RU" sz="3200" b="1" dirty="0" smtClean="0">
                <a:solidFill>
                  <a:srgbClr val="FF0000"/>
                </a:solidFill>
                <a:effectLst/>
              </a:rPr>
              <a:t>Но если электроприбор все-таки загорелся?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113"/>
            <a:ext cx="8172450" cy="37449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 </a:t>
            </a:r>
            <a:endParaRPr lang="ru-RU" sz="3600" b="1" dirty="0" smtClean="0">
              <a:solidFill>
                <a:srgbClr val="FF0000"/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endParaRPr lang="ru-RU" sz="3600" b="1" dirty="0" smtClean="0">
              <a:solidFill>
                <a:srgbClr val="FF0000"/>
              </a:solidFill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800" b="1" dirty="0" smtClean="0"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800" b="1" dirty="0" smtClean="0"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effectLst/>
              </a:rPr>
              <a:t>выдерните шнур из розетки, обмотав руку сухой тряпкой;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effectLst/>
              </a:rPr>
              <a:t>накройте его сухим одеялом;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effectLst/>
              </a:rPr>
              <a:t>если горение продолжается позвоните в пожарную службу.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7652" name="Picture 4" descr="C:\Users\Asus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88913"/>
            <a:ext cx="4826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116013" y="692150"/>
            <a:ext cx="7696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179388" y="549275"/>
            <a:ext cx="8496300" cy="81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hlinkClick r:id="rId4"/>
            </a:endParaRPr>
          </a:p>
          <a:p>
            <a:pPr algn="ctr"/>
            <a:r>
              <a:rPr lang="ru-RU" sz="2800" b="1">
                <a:solidFill>
                  <a:srgbClr val="FFC000"/>
                </a:solidFill>
                <a:hlinkClick r:id="rId4"/>
              </a:rPr>
              <a:t>Использованные интернет ресурсы:</a:t>
            </a:r>
          </a:p>
          <a:p>
            <a:endParaRPr lang="ru-RU" sz="1600">
              <a:hlinkClick r:id="rId4"/>
            </a:endParaRPr>
          </a:p>
          <a:p>
            <a:r>
              <a:rPr lang="en-US" sz="1600">
                <a:hlinkClick r:id="rId4"/>
              </a:rPr>
              <a:t>http://go.mail.ru/smallgames.ws</a:t>
            </a:r>
            <a:endParaRPr lang="ru-RU" sz="1600"/>
          </a:p>
          <a:p>
            <a:r>
              <a:rPr lang="en-US" sz="1600">
                <a:hlinkClick r:id="rId5"/>
              </a:rPr>
              <a:t>http://go.mail.ru/</a:t>
            </a:r>
            <a:r>
              <a:rPr lang="ru-RU" sz="1600"/>
              <a:t> </a:t>
            </a:r>
            <a:r>
              <a:rPr lang="en-US" sz="1600"/>
              <a:t>festival.1september.ru</a:t>
            </a:r>
            <a:endParaRPr lang="ru-RU" sz="1600"/>
          </a:p>
          <a:p>
            <a:r>
              <a:rPr lang="en-US" sz="1600"/>
              <a:t> </a:t>
            </a:r>
            <a:r>
              <a:rPr lang="en-US" sz="1600">
                <a:hlinkClick r:id="rId5"/>
              </a:rPr>
              <a:t>http://go.mail.ru/</a:t>
            </a:r>
            <a:r>
              <a:rPr lang="en-US" sz="1600"/>
              <a:t> vestnikk.ru </a:t>
            </a:r>
            <a:endParaRPr lang="ru-RU" sz="1600"/>
          </a:p>
          <a:p>
            <a:r>
              <a:rPr lang="en-US" sz="1600"/>
              <a:t>http://900igr.net/</a:t>
            </a:r>
            <a:endParaRPr lang="ru-RU" sz="1600"/>
          </a:p>
          <a:p>
            <a:r>
              <a:rPr lang="ru-RU" sz="1600" b="1">
                <a:hlinkClick r:id="rId6"/>
              </a:rPr>
              <a:t>http://freelance.ru/img/portfolio/big/131738.jpg</a:t>
            </a:r>
            <a:endParaRPr lang="ru-RU" sz="1600" b="1"/>
          </a:p>
          <a:p>
            <a:r>
              <a:rPr lang="ru-RU" sz="1600" b="1"/>
              <a:t> </a:t>
            </a:r>
            <a:r>
              <a:rPr lang="ru-RU" sz="1600" b="1">
                <a:hlinkClick r:id="rId7"/>
              </a:rPr>
              <a:t>http://www.unde.ru/img.php?src=Ildviz3.jpg</a:t>
            </a:r>
            <a:endParaRPr lang="ru-RU" sz="1600" b="1"/>
          </a:p>
          <a:p>
            <a:r>
              <a:rPr lang="en-US" sz="1600" b="1">
                <a:hlinkClick r:id="rId8"/>
              </a:rPr>
              <a:t>http://ds2394.mskobr.ru/news/moskvichi_s_rozhdeniya_za_bezopasnost_dorozhnogo_dvizheniya1/</a:t>
            </a:r>
            <a:endParaRPr lang="ru-RU" sz="1600" b="1"/>
          </a:p>
          <a:p>
            <a:r>
              <a:rPr lang="en-US" sz="1600" b="1">
                <a:hlinkClick r:id="rId9"/>
              </a:rPr>
              <a:t>http://localism.com/oh/gahanna</a:t>
            </a:r>
            <a:endParaRPr lang="ru-RU" sz="1600" b="1"/>
          </a:p>
          <a:p>
            <a:r>
              <a:rPr lang="en-US" sz="1600" b="1">
                <a:hlinkClick r:id="rId10"/>
              </a:rPr>
              <a:t>http://900igr.net/kartinki/khimija/CHjornaja-metallurgija/004-CHernaja-metallurgija.html</a:t>
            </a:r>
            <a:endParaRPr lang="ru-RU" sz="1600" b="1"/>
          </a:p>
          <a:p>
            <a:r>
              <a:rPr lang="en-US" sz="1600" b="1">
                <a:hlinkClick r:id="rId11"/>
              </a:rPr>
              <a:t>http://www.ossetians.com/rus/news.php?newsid=627</a:t>
            </a:r>
            <a:endParaRPr lang="ru-RU" sz="1600" b="1"/>
          </a:p>
          <a:p>
            <a:r>
              <a:rPr lang="en-US" sz="1600" b="1">
                <a:hlinkClick r:id="rId12"/>
              </a:rPr>
              <a:t>http://swteam.info/foto/sports/9610-put-olimpijskogo-fakela-v-vankuvere-28-foto.html</a:t>
            </a:r>
            <a:endParaRPr lang="ru-RU" sz="1600" b="1"/>
          </a:p>
          <a:p>
            <a:r>
              <a:rPr lang="en-US" sz="1600" b="1"/>
              <a:t>http://prezent.ucoz.ru/load/2-1-0-3</a:t>
            </a:r>
            <a:endParaRPr lang="ru-RU" sz="1600" b="1"/>
          </a:p>
          <a:p>
            <a:r>
              <a:rPr lang="en-US" sz="1600" b="1">
                <a:hlinkClick r:id="rId13"/>
              </a:rPr>
              <a:t>http://www.geriatricsclub.com/16/olympic-torch-cartoon</a:t>
            </a:r>
            <a:endParaRPr lang="ru-RU" sz="1600" b="1"/>
          </a:p>
          <a:p>
            <a:r>
              <a:rPr lang="en-US" sz="1600" b="1"/>
              <a:t>http://v-bezopasnosti.ru</a:t>
            </a:r>
            <a:endParaRPr lang="ru-RU" sz="1600" b="1"/>
          </a:p>
          <a:p>
            <a:r>
              <a:rPr lang="en-US" sz="1600">
                <a:hlinkClick r:id="rId14"/>
              </a:rPr>
              <a:t>http://vsyaanimaciya.ru/photo/50-0-3812</a:t>
            </a:r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/>
          </a:p>
          <a:p>
            <a:endParaRPr lang="ru-RU"/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3690938" y="3244850"/>
            <a:ext cx="249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2268538" y="42926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79" name="Прямоугольник 8"/>
          <p:cNvSpPr>
            <a:spLocks noChangeArrowheads="1"/>
          </p:cNvSpPr>
          <p:nvPr/>
        </p:nvSpPr>
        <p:spPr bwMode="auto">
          <a:xfrm flipV="1">
            <a:off x="7019925" y="3889375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80" name="Прямоугольник 9"/>
          <p:cNvSpPr>
            <a:spLocks noChangeArrowheads="1"/>
          </p:cNvSpPr>
          <p:nvPr/>
        </p:nvSpPr>
        <p:spPr bwMode="auto">
          <a:xfrm flipH="1">
            <a:off x="7812088" y="6237288"/>
            <a:ext cx="874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81" name="Прямоугольник 10"/>
          <p:cNvSpPr>
            <a:spLocks noChangeArrowheads="1"/>
          </p:cNvSpPr>
          <p:nvPr/>
        </p:nvSpPr>
        <p:spPr bwMode="auto">
          <a:xfrm flipV="1">
            <a:off x="3059113" y="3613150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800" b="1" smtClean="0">
                <a:solidFill>
                  <a:srgbClr val="FF0000"/>
                </a:solidFill>
                <a:effectLst/>
              </a:rPr>
              <a:t>  Безопасность</a:t>
            </a:r>
            <a:r>
              <a:rPr lang="ru-RU" sz="4000" b="1" smtClean="0">
                <a:effectLst/>
              </a:rPr>
              <a:t> </a:t>
            </a:r>
            <a:r>
              <a:rPr lang="ru-RU" sz="4000" b="1" smtClean="0">
                <a:solidFill>
                  <a:srgbClr val="FFC000"/>
                </a:solidFill>
                <a:effectLst/>
              </a:rPr>
              <a:t>– положение, при котором </a:t>
            </a:r>
            <a:r>
              <a:rPr lang="ru-RU" sz="4000" b="1" smtClean="0">
                <a:solidFill>
                  <a:srgbClr val="FF0000"/>
                </a:solidFill>
                <a:effectLst/>
              </a:rPr>
              <a:t>не</a:t>
            </a:r>
            <a:r>
              <a:rPr lang="ru-RU" sz="4000" b="1" smtClean="0">
                <a:effectLst/>
              </a:rPr>
              <a:t> </a:t>
            </a:r>
            <a:r>
              <a:rPr lang="ru-RU" sz="4000" b="1" smtClean="0">
                <a:solidFill>
                  <a:srgbClr val="FFC000"/>
                </a:solidFill>
                <a:effectLst/>
              </a:rPr>
              <a:t>угрожает опасность кому-нибудь, чему-нибудь.</a:t>
            </a:r>
          </a:p>
          <a:p>
            <a:pPr algn="r">
              <a:buFont typeface="Wingdings" pitchFamily="2" charset="2"/>
              <a:buNone/>
            </a:pPr>
            <a:r>
              <a:rPr lang="ru-RU" sz="2400" b="1" smtClean="0">
                <a:solidFill>
                  <a:srgbClr val="FFC000"/>
                </a:solidFill>
                <a:effectLst/>
              </a:rPr>
              <a:t>словарь С.И.Ожегова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855787"/>
          </a:xfrm>
        </p:spPr>
        <p:txBody>
          <a:bodyPr/>
          <a:lstStyle/>
          <a:p>
            <a:r>
              <a:rPr lang="ru-RU" sz="3200" b="1" u="sng" smtClean="0">
                <a:solidFill>
                  <a:srgbClr val="FFC000"/>
                </a:solidFill>
                <a:effectLst/>
              </a:rPr>
              <a:t>Надо знать  телефоны тех служб, которые смогут прийти вам на помощь в минуту опасности?</a:t>
            </a:r>
            <a:endParaRPr lang="ru-RU" sz="3200" b="1" smtClean="0">
              <a:solidFill>
                <a:srgbClr val="FFC000"/>
              </a:solidFill>
              <a:effectLst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6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01</a:t>
            </a:r>
            <a:r>
              <a:rPr lang="ru-RU" b="1" smtClean="0">
                <a:solidFill>
                  <a:srgbClr val="FF0000"/>
                </a:solidFill>
                <a:effectLst/>
              </a:rPr>
              <a:t> – пожарная служба;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02 </a:t>
            </a:r>
            <a:r>
              <a:rPr lang="ru-RU" b="1" smtClean="0">
                <a:solidFill>
                  <a:srgbClr val="FF0000"/>
                </a:solidFill>
                <a:effectLst/>
              </a:rPr>
              <a:t>– полиция;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03 </a:t>
            </a:r>
            <a:r>
              <a:rPr lang="ru-RU" b="1" smtClean="0">
                <a:solidFill>
                  <a:srgbClr val="FF0000"/>
                </a:solidFill>
                <a:effectLst/>
              </a:rPr>
              <a:t>– скорая помощь; 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04</a:t>
            </a:r>
            <a:r>
              <a:rPr lang="ru-RU" b="1" smtClean="0">
                <a:solidFill>
                  <a:srgbClr val="FF0000"/>
                </a:solidFill>
                <a:effectLst/>
              </a:rPr>
              <a:t> – служба газа;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911 </a:t>
            </a:r>
            <a:r>
              <a:rPr lang="ru-RU" b="1" smtClean="0">
                <a:solidFill>
                  <a:srgbClr val="FF0000"/>
                </a:solidFill>
                <a:effectLst/>
              </a:rPr>
              <a:t>– служба спасения.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  <a:effectLst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8686800" cy="1143000"/>
          </a:xfrm>
        </p:spPr>
        <p:txBody>
          <a:bodyPr/>
          <a:lstStyle/>
          <a:p>
            <a:pPr algn="l">
              <a:defRPr/>
            </a:pPr>
            <a:r>
              <a:rPr lang="ru-RU" b="1" dirty="0" smtClean="0">
                <a:solidFill>
                  <a:srgbClr val="FFC000"/>
                </a:solidFill>
                <a:effectLst/>
              </a:rPr>
              <a:t>Правила дорожного движен</a:t>
            </a:r>
            <a:r>
              <a:rPr lang="ru-RU" b="1" dirty="0" smtClean="0">
                <a:solidFill>
                  <a:srgbClr val="FFC000"/>
                </a:solidFill>
              </a:rPr>
              <a:t>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7172" name="Picture 2" descr="D:\My documents\Desktop\1254212843_smallgames.ws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557338"/>
            <a:ext cx="4038600" cy="482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3657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effectLst/>
              </a:rPr>
              <a:t>   </a:t>
            </a:r>
            <a:r>
              <a:rPr lang="ru-RU" sz="3200" b="1" dirty="0" smtClean="0">
                <a:effectLst/>
              </a:rPr>
              <a:t>Переходить дорогу можно только там, где разрешено (зебра);Каждый водитель, увидев зебру, обязательно остановиться и пропустить пешеходов.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196" name="Picture 2" descr="D:\My documents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908050"/>
            <a:ext cx="47164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H="1">
            <a:off x="2700338" y="1600200"/>
            <a:ext cx="1366837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8964613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  <a:effectLst/>
              </a:rPr>
              <a:t>Нельзя играть на дороге или                 рядом с ней</a:t>
            </a:r>
            <a:endParaRPr lang="ru-RU" sz="36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9219" name="Picture 2" descr="D:\My documents\Desktop\img6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573463"/>
            <a:ext cx="4038600" cy="3019425"/>
          </a:xfrm>
          <a:noFill/>
        </p:spPr>
      </p:pic>
      <p:pic>
        <p:nvPicPr>
          <p:cNvPr id="9220" name="Picture 3" descr="D:\My documents\Desktop\imgpreview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484313"/>
            <a:ext cx="4140200" cy="339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4800" b="1" dirty="0" smtClean="0">
                <a:effectLst/>
              </a:rPr>
              <a:t>  Ходить по проезжей части нельзя;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44" name="Picture 5" descr="pic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773238"/>
            <a:ext cx="4464050" cy="431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9275"/>
            <a:ext cx="4038600" cy="55816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/>
              <a:t>   </a:t>
            </a:r>
            <a:r>
              <a:rPr lang="ru-RU" sz="3200" b="1" dirty="0" smtClean="0">
                <a:effectLst/>
              </a:rPr>
              <a:t>Переходить дорогу после выхода из транспорта можно только после того, как он отъедет, чтобы хорошо была видна дорога</a:t>
            </a:r>
          </a:p>
          <a:p>
            <a:pPr>
              <a:defRPr/>
            </a:pPr>
            <a:endParaRPr lang="ru-RU" sz="3200" dirty="0">
              <a:solidFill>
                <a:srgbClr val="FFC000"/>
              </a:solidFill>
              <a:effectLst/>
            </a:endParaRPr>
          </a:p>
        </p:txBody>
      </p:sp>
      <p:pic>
        <p:nvPicPr>
          <p:cNvPr id="11268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773238"/>
            <a:ext cx="4608512" cy="4392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830</Words>
  <Application>Microsoft Office PowerPoint</Application>
  <PresentationFormat>Экран (4:3)</PresentationFormat>
  <Paragraphs>154</Paragraphs>
  <Slides>26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Wingdings</vt:lpstr>
      <vt:lpstr>Calibri</vt:lpstr>
      <vt:lpstr>Times New Roman</vt:lpstr>
      <vt:lpstr>Лучи</vt:lpstr>
      <vt:lpstr>Классный час: </vt:lpstr>
      <vt:lpstr> </vt:lpstr>
      <vt:lpstr>Слайд 3</vt:lpstr>
      <vt:lpstr>Надо знать  телефоны тех служб, которые смогут прийти вам на помощь в минуту опасности?</vt:lpstr>
      <vt:lpstr>Правила дорожного движения</vt:lpstr>
      <vt:lpstr>Слайд 6</vt:lpstr>
      <vt:lpstr>Нельзя играть на дороге или                 рядом с ней</vt:lpstr>
      <vt:lpstr>Слайд 8</vt:lpstr>
      <vt:lpstr>Слайд 9</vt:lpstr>
      <vt:lpstr>Слайд 10</vt:lpstr>
      <vt:lpstr>Слайд 11</vt:lpstr>
      <vt:lpstr>Слайд 12</vt:lpstr>
      <vt:lpstr>Пожарная безопасность</vt:lpstr>
      <vt:lpstr>Огонь – друг. </vt:lpstr>
      <vt:lpstr>Огонь – символ. </vt:lpstr>
      <vt:lpstr>Слайд 16</vt:lpstr>
      <vt:lpstr>Причины пожара:</vt:lpstr>
      <vt:lpstr>Будь осторожен с открытым огнём!</vt:lpstr>
      <vt:lpstr>Слайд 19</vt:lpstr>
      <vt:lpstr>ПРАВИЛА БЕЗОПАСНОГО ПОВЕДЕНИЯ ПРИ ПОЖАРАХ. </vt:lpstr>
      <vt:lpstr>ПРАВИЛА БЕЗОПАСНОГО ПОВЕДЕНИЯ ПРИ ПОЖАРАХ. </vt:lpstr>
      <vt:lpstr>Слайд 22</vt:lpstr>
      <vt:lpstr>Правила обращения с бытовым газом</vt:lpstr>
      <vt:lpstr>  Правила обращения с электроприборами</vt:lpstr>
      <vt:lpstr>Но если электроприбор все-таки загорелся?</vt:lpstr>
      <vt:lpstr>Слайд 26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Wi</dc:creator>
  <cp:lastModifiedBy>Юлия</cp:lastModifiedBy>
  <cp:revision>39</cp:revision>
  <dcterms:created xsi:type="dcterms:W3CDTF">2010-10-10T17:20:04Z</dcterms:created>
  <dcterms:modified xsi:type="dcterms:W3CDTF">2013-12-20T16:19:47Z</dcterms:modified>
</cp:coreProperties>
</file>